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9" r:id="rId3"/>
    <p:sldId id="258" r:id="rId4"/>
    <p:sldId id="263" r:id="rId5"/>
    <p:sldId id="260" r:id="rId6"/>
    <p:sldId id="261" r:id="rId7"/>
    <p:sldId id="262" r:id="rId8"/>
    <p:sldId id="265" r:id="rId9"/>
    <p:sldId id="264" r:id="rId10"/>
  </p:sldIdLst>
  <p:sldSz cx="9144000" cy="6858000" type="screen4x3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516" y="-12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00" d="100"/>
          <a:sy n="100" d="100"/>
        </p:scale>
        <p:origin x="-1920" y="141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5015" tIns="47508" rIns="95015" bIns="47508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5015" tIns="47508" rIns="95015" bIns="47508" rtlCol="0"/>
          <a:lstStyle>
            <a:lvl1pPr algn="r">
              <a:defRPr sz="1200"/>
            </a:lvl1pPr>
          </a:lstStyle>
          <a:p>
            <a:fld id="{CB9E623C-A33D-47FB-89AF-3166C90CAD7B}" type="datetimeFigureOut">
              <a:rPr lang="de-AT" smtClean="0"/>
              <a:t>11.11.2015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015" tIns="47508" rIns="95015" bIns="47508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5015" tIns="47508" rIns="95015" bIns="47508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5015" tIns="47508" rIns="95015" bIns="47508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5015" tIns="47508" rIns="95015" bIns="47508" rtlCol="0" anchor="b"/>
          <a:lstStyle>
            <a:lvl1pPr algn="r">
              <a:defRPr sz="1200"/>
            </a:lvl1pPr>
          </a:lstStyle>
          <a:p>
            <a:fld id="{55598374-4479-4738-826B-5A5235A0D922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27693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01725" y="768350"/>
            <a:ext cx="2155825" cy="16160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493445" y="2538221"/>
            <a:ext cx="6112412" cy="733427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77099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sz="1500" b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90613" y="765175"/>
            <a:ext cx="3949700" cy="2962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709930" y="3827763"/>
            <a:ext cx="5679440" cy="5639254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95375" y="768350"/>
            <a:ext cx="2319338" cy="1738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493444" y="2377027"/>
            <a:ext cx="6186954" cy="7089990"/>
          </a:xfrm>
        </p:spPr>
        <p:txBody>
          <a:bodyPr/>
          <a:lstStyle/>
          <a:p>
            <a:endParaRPr lang="de-AT" sz="15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95375" y="768350"/>
            <a:ext cx="2319338" cy="173831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493444" y="2377027"/>
            <a:ext cx="6186954" cy="7089990"/>
          </a:xfrm>
        </p:spPr>
        <p:txBody>
          <a:bodyPr/>
          <a:lstStyle/>
          <a:p>
            <a:endParaRPr lang="de-AT" sz="15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066800" y="768350"/>
            <a:ext cx="3121025" cy="2341563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717069" y="3182992"/>
            <a:ext cx="5679440" cy="6298101"/>
          </a:xfrm>
        </p:spPr>
        <p:txBody>
          <a:bodyPr/>
          <a:lstStyle/>
          <a:p>
            <a:endParaRPr lang="en-US" sz="15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44361" y="4861441"/>
            <a:ext cx="6336037" cy="4605576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44361" y="4861441"/>
            <a:ext cx="6336037" cy="4605576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>
          <a:xfrm>
            <a:off x="344361" y="4861441"/>
            <a:ext cx="6336037" cy="4605576"/>
          </a:xfrm>
        </p:spPr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598374-4479-4738-826B-5A5235A0D922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850946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11/11/2015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LUTA 2013-2015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51B39-B140-43FE-96DB-472A2B59CE7C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0BB2-27C5-458B-ABCE-839C88CF47CE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LUTA 2013-2015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AEA93-55E7-4DA9-90C2-089A26EEFEC4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CF3C7-6809-4F39-BD67-A75817BDDE0A}" type="datetime1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AEB24-CE78-465C-A726-91D0868FA48F}" type="datetime1">
              <a:rPr lang="en-US" smtClean="0"/>
              <a:t>11/11/2015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AADF0-1749-4E8B-9691-B44A5F8C0895}" type="datetime1">
              <a:rPr lang="en-US" smtClean="0"/>
              <a:t>11/11/2015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F628A-A867-4937-BBE5-207DB6F9C51A}" type="datetime1">
              <a:rPr lang="en-US" smtClean="0"/>
              <a:t>11/11/2015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8BBB94-68E6-4675-A946-F1C5994EDBD7}" type="datetime1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3B8377-21E3-4835-B75D-4E2847E2750F}" type="datetime1">
              <a:rPr lang="en-US" smtClean="0"/>
              <a:t>11/11/2015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0C4986D-6BE9-4264-908F-02DB36FD8D6C}" type="datetime1">
              <a:rPr lang="en-US" smtClean="0"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A9B540C-44DA-4F69-89C9-7C84606640D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tif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772400" cy="3680049"/>
          </a:xfrm>
        </p:spPr>
        <p:txBody>
          <a:bodyPr/>
          <a:lstStyle/>
          <a:p>
            <a:r>
              <a:rPr lang="en-US" sz="4400" b="1" dirty="0" smtClean="0">
                <a:latin typeface="Calibri" panose="020F0502020204030204" pitchFamily="34" charset="0"/>
              </a:rPr>
              <a:t>&lt;LUTA&gt;</a:t>
            </a:r>
            <a:r>
              <a:rPr lang="en-US" sz="3600" b="1" dirty="0" smtClean="0">
                <a:latin typeface="Calibri" panose="020F0502020204030204" pitchFamily="34" charset="0"/>
              </a:rPr>
              <a:t/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Learn-Understand-Trust-Act 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Civil Education on Asylum Policy </a:t>
            </a:r>
            <a:br>
              <a:rPr lang="en-US" sz="3600" b="1" dirty="0" smtClean="0">
                <a:latin typeface="Calibri" panose="020F0502020204030204" pitchFamily="34" charset="0"/>
              </a:rPr>
            </a:br>
            <a:r>
              <a:rPr lang="en-US" sz="3600" b="1" dirty="0" smtClean="0">
                <a:latin typeface="Calibri" panose="020F0502020204030204" pitchFamily="34" charset="0"/>
              </a:rPr>
              <a:t>in Europe</a:t>
            </a:r>
            <a:endParaRPr lang="de-AT" sz="3600" b="1" dirty="0">
              <a:latin typeface="Calibri" panose="020F0502020204030204" pitchFamily="34" charset="0"/>
            </a:endParaRP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 err="1" smtClean="0">
                <a:latin typeface="Calibri" panose="020F0502020204030204" pitchFamily="34" charset="0"/>
              </a:rPr>
              <a:t>Aims</a:t>
            </a:r>
            <a:r>
              <a:rPr lang="de-AT" dirty="0" smtClean="0">
                <a:latin typeface="Calibri" panose="020F0502020204030204" pitchFamily="34" charset="0"/>
              </a:rPr>
              <a:t> </a:t>
            </a:r>
            <a:r>
              <a:rPr lang="de-AT" dirty="0" err="1">
                <a:latin typeface="Calibri" panose="020F0502020204030204" pitchFamily="34" charset="0"/>
              </a:rPr>
              <a:t>of</a:t>
            </a:r>
            <a:r>
              <a:rPr lang="de-AT" dirty="0">
                <a:latin typeface="Calibri" panose="020F0502020204030204" pitchFamily="34" charset="0"/>
              </a:rPr>
              <a:t> </a:t>
            </a:r>
            <a:r>
              <a:rPr lang="de-AT" dirty="0" err="1">
                <a:latin typeface="Calibri" panose="020F0502020204030204" pitchFamily="34" charset="0"/>
              </a:rPr>
              <a:t>the</a:t>
            </a:r>
            <a:r>
              <a:rPr lang="de-AT" dirty="0">
                <a:latin typeface="Calibri" panose="020F0502020204030204" pitchFamily="34" charset="0"/>
              </a:rPr>
              <a:t> </a:t>
            </a:r>
            <a:r>
              <a:rPr lang="de-AT" dirty="0" smtClean="0">
                <a:latin typeface="Calibri" panose="020F0502020204030204" pitchFamily="34" charset="0"/>
              </a:rPr>
              <a:t>Project</a:t>
            </a:r>
          </a:p>
          <a:p>
            <a:r>
              <a:rPr lang="de-DE" dirty="0" smtClean="0">
                <a:latin typeface="Calibri" panose="020F0502020204030204" pitchFamily="34" charset="0"/>
              </a:rPr>
              <a:t>Milestones</a:t>
            </a:r>
            <a:endParaRPr lang="de-AT" dirty="0">
              <a:latin typeface="Calibri" panose="020F050202020403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C5678-EE20-4FA5-88E2-6E0BD67A2E26}" type="datetime1">
              <a:rPr lang="en-US" smtClean="0"/>
              <a:t>11/11/2015</a:t>
            </a:fld>
            <a:endParaRPr lang="en-US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smtClean="0"/>
              <a:t>LUTA 2013-2015</a:t>
            </a:r>
            <a:endParaRPr lang="en-US" dirty="0"/>
          </a:p>
        </p:txBody>
      </p:sp>
      <p:pic>
        <p:nvPicPr>
          <p:cNvPr id="1026" name="Picture 2" descr="C:\Users\abrechel\A_Geli\AA_A71663300039 Grundtvig_LUTA\Logos\eu_flag_llp_en-0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3968496" cy="154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abrechel\A_Geli\AA_A71663300039 Grundtvig_LUTA\Logos\logo_uniklgft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0702" y="854448"/>
            <a:ext cx="1533187" cy="57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abrechel\A_Geli\AA_A71663300039 Grundtvig_LUTA\Logos\iff_logo_rot_1_5cm.TI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856897"/>
            <a:ext cx="453216" cy="453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65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>
                <a:latin typeface="Calibri" panose="020F0502020204030204" pitchFamily="34" charset="0"/>
              </a:rPr>
              <a:t>LUTA Products</a:t>
            </a:r>
            <a:endParaRPr lang="de-AT" sz="48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rmAutofit fontScale="70000" lnSpcReduction="20000"/>
          </a:bodyPr>
          <a:lstStyle/>
          <a:p>
            <a:pPr>
              <a:spcAft>
                <a:spcPts val="600"/>
              </a:spcAft>
            </a:pPr>
            <a:r>
              <a:rPr lang="en-US" sz="2900" b="1" dirty="0">
                <a:solidFill>
                  <a:schemeClr val="tx1"/>
                </a:solidFill>
              </a:rPr>
              <a:t>1/Project flyer in English </a:t>
            </a:r>
            <a:r>
              <a:rPr lang="en-US" sz="2900" dirty="0">
                <a:solidFill>
                  <a:schemeClr val="tx1"/>
                </a:solidFill>
              </a:rPr>
              <a:t>(downloadable and posted by social media/</a:t>
            </a:r>
            <a:r>
              <a:rPr lang="en-US" sz="2900" dirty="0" err="1">
                <a:solidFill>
                  <a:schemeClr val="tx1"/>
                </a:solidFill>
              </a:rPr>
              <a:t>facebook</a:t>
            </a:r>
            <a:r>
              <a:rPr lang="en-US" sz="2900" dirty="0">
                <a:solidFill>
                  <a:schemeClr val="tx1"/>
                </a:solidFill>
              </a:rPr>
              <a:t>, LinkedIn)</a:t>
            </a:r>
          </a:p>
          <a:p>
            <a:pPr>
              <a:spcAft>
                <a:spcPts val="600"/>
              </a:spcAft>
            </a:pPr>
            <a:r>
              <a:rPr lang="en-US" sz="2900" b="1" dirty="0" smtClean="0">
                <a:solidFill>
                  <a:schemeClr val="tx1"/>
                </a:solidFill>
              </a:rPr>
              <a:t>2/Transcription</a:t>
            </a:r>
            <a:r>
              <a:rPr lang="en-US" sz="2900" dirty="0" smtClean="0">
                <a:solidFill>
                  <a:schemeClr val="tx1"/>
                </a:solidFill>
              </a:rPr>
              <a:t> </a:t>
            </a:r>
            <a:r>
              <a:rPr lang="en-US" sz="2900" dirty="0">
                <a:solidFill>
                  <a:schemeClr val="tx1"/>
                </a:solidFill>
              </a:rPr>
              <a:t>of asylum seekers' and learners’ experiences and biographical narratives in all countries</a:t>
            </a:r>
          </a:p>
          <a:p>
            <a:pPr>
              <a:spcAft>
                <a:spcPts val="600"/>
              </a:spcAft>
            </a:pPr>
            <a:r>
              <a:rPr lang="en-US" sz="2900" b="1" dirty="0" smtClean="0">
                <a:solidFill>
                  <a:schemeClr val="tx1"/>
                </a:solidFill>
              </a:rPr>
              <a:t>3/Translation </a:t>
            </a:r>
            <a:r>
              <a:rPr lang="en-US" sz="2900" b="1" dirty="0">
                <a:solidFill>
                  <a:schemeClr val="tx1"/>
                </a:solidFill>
              </a:rPr>
              <a:t>into English </a:t>
            </a:r>
            <a:r>
              <a:rPr lang="en-US" sz="2900" dirty="0">
                <a:solidFill>
                  <a:schemeClr val="tx1"/>
                </a:solidFill>
              </a:rPr>
              <a:t>of those parts of the biographical narratives which will be part of the common video</a:t>
            </a:r>
          </a:p>
          <a:p>
            <a:pPr>
              <a:spcAft>
                <a:spcPts val="600"/>
              </a:spcAft>
            </a:pPr>
            <a:r>
              <a:rPr lang="en-US" sz="2900" b="1" dirty="0" smtClean="0">
                <a:solidFill>
                  <a:schemeClr val="tx1"/>
                </a:solidFill>
              </a:rPr>
              <a:t>4/Video </a:t>
            </a:r>
            <a:r>
              <a:rPr lang="en-US" sz="2900" b="1" dirty="0">
                <a:solidFill>
                  <a:schemeClr val="tx1"/>
                </a:solidFill>
              </a:rPr>
              <a:t>documentary on excerpts of the interviews </a:t>
            </a:r>
            <a:r>
              <a:rPr lang="en-US" sz="2900" dirty="0">
                <a:solidFill>
                  <a:schemeClr val="tx1"/>
                </a:solidFill>
              </a:rPr>
              <a:t>in the original languages with English subtitles, provided to adult learners, the regional/national public, the press and relevant politicians</a:t>
            </a:r>
          </a:p>
          <a:p>
            <a:pPr>
              <a:spcAft>
                <a:spcPts val="600"/>
              </a:spcAft>
            </a:pPr>
            <a:r>
              <a:rPr lang="en-US" sz="2900" b="1" dirty="0" smtClean="0">
                <a:solidFill>
                  <a:schemeClr val="tx1"/>
                </a:solidFill>
              </a:rPr>
              <a:t>5/Project </a:t>
            </a:r>
            <a:r>
              <a:rPr lang="en-US" sz="2900" b="1" dirty="0">
                <a:solidFill>
                  <a:schemeClr val="tx1"/>
                </a:solidFill>
              </a:rPr>
              <a:t>website</a:t>
            </a:r>
            <a:r>
              <a:rPr lang="en-US" sz="2900" dirty="0">
                <a:solidFill>
                  <a:schemeClr val="tx1"/>
                </a:solidFill>
              </a:rPr>
              <a:t>; providing links to social medias (</a:t>
            </a:r>
            <a:r>
              <a:rPr lang="en-US" sz="2900" dirty="0" err="1">
                <a:solidFill>
                  <a:schemeClr val="tx1"/>
                </a:solidFill>
              </a:rPr>
              <a:t>facebook</a:t>
            </a:r>
            <a:r>
              <a:rPr lang="en-US" sz="2900" dirty="0">
                <a:solidFill>
                  <a:schemeClr val="tx1"/>
                </a:solidFill>
              </a:rPr>
              <a:t>, LinkedIn)</a:t>
            </a:r>
          </a:p>
          <a:p>
            <a:pPr>
              <a:spcAft>
                <a:spcPts val="600"/>
              </a:spcAft>
            </a:pPr>
            <a:r>
              <a:rPr lang="en-US" sz="2900" b="1" dirty="0" smtClean="0">
                <a:solidFill>
                  <a:schemeClr val="tx1"/>
                </a:solidFill>
              </a:rPr>
              <a:t>6/Press </a:t>
            </a:r>
            <a:r>
              <a:rPr lang="en-US" sz="2900" b="1" dirty="0">
                <a:solidFill>
                  <a:schemeClr val="tx1"/>
                </a:solidFill>
              </a:rPr>
              <a:t>releases</a:t>
            </a:r>
            <a:r>
              <a:rPr lang="en-US" sz="2900" dirty="0">
                <a:solidFill>
                  <a:schemeClr val="tx1"/>
                </a:solidFill>
              </a:rPr>
              <a:t>, Photos (downloadable and posted by social media/</a:t>
            </a:r>
            <a:r>
              <a:rPr lang="en-US" sz="2900" dirty="0" err="1">
                <a:solidFill>
                  <a:schemeClr val="tx1"/>
                </a:solidFill>
              </a:rPr>
              <a:t>facebook</a:t>
            </a:r>
            <a:r>
              <a:rPr lang="en-US" sz="2900" dirty="0">
                <a:solidFill>
                  <a:schemeClr val="tx1"/>
                </a:solidFill>
              </a:rPr>
              <a:t>, LinkedIn)</a:t>
            </a:r>
          </a:p>
          <a:p>
            <a:pPr>
              <a:spcAft>
                <a:spcPts val="600"/>
              </a:spcAft>
            </a:pPr>
            <a:r>
              <a:rPr lang="en-US" sz="2900" b="1" dirty="0" smtClean="0">
                <a:solidFill>
                  <a:schemeClr val="tx1"/>
                </a:solidFill>
              </a:rPr>
              <a:t>7</a:t>
            </a:r>
            <a:r>
              <a:rPr lang="en-US" sz="2900" b="1" dirty="0">
                <a:solidFill>
                  <a:schemeClr val="tx1"/>
                </a:solidFill>
              </a:rPr>
              <a:t>/(Survey) Transnational research</a:t>
            </a:r>
            <a:endParaRPr lang="de-AT" sz="2900" b="1" dirty="0">
              <a:solidFill>
                <a:schemeClr val="tx1"/>
              </a:solidFill>
            </a:endParaRPr>
          </a:p>
          <a:p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289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>
                <a:latin typeface="Calibri" panose="020F0502020204030204" pitchFamily="34" charset="0"/>
              </a:rPr>
              <a:t>LUTA </a:t>
            </a:r>
            <a:r>
              <a:rPr lang="de-DE" sz="4800" dirty="0" err="1" smtClean="0">
                <a:latin typeface="Calibri" panose="020F0502020204030204" pitchFamily="34" charset="0"/>
              </a:rPr>
              <a:t>Objectives</a:t>
            </a:r>
            <a:endParaRPr lang="de-AT" sz="48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1</a:t>
            </a:r>
            <a:r>
              <a:rPr lang="en-US" sz="1400" b="1" dirty="0" smtClean="0">
                <a:solidFill>
                  <a:schemeClr val="tx1"/>
                </a:solidFill>
              </a:rPr>
              <a:t>/ Research</a:t>
            </a:r>
            <a:r>
              <a:rPr lang="en-US" sz="1400" b="1" dirty="0">
                <a:solidFill>
                  <a:schemeClr val="tx1"/>
                </a:solidFill>
              </a:rPr>
              <a:t>: In their role of multipliers the national coordinators will familiarize themselves with EU-directives and other </a:t>
            </a:r>
            <a:r>
              <a:rPr lang="en-US" sz="1400" b="1" dirty="0" smtClean="0">
                <a:solidFill>
                  <a:schemeClr val="tx1"/>
                </a:solidFill>
              </a:rPr>
              <a:t>regulations regarding </a:t>
            </a:r>
            <a:r>
              <a:rPr lang="en-US" sz="1400" b="1" dirty="0">
                <a:solidFill>
                  <a:schemeClr val="tx1"/>
                </a:solidFill>
              </a:rPr>
              <a:t>asylum policies and compare and </a:t>
            </a:r>
            <a:r>
              <a:rPr lang="en-US" sz="1400" b="1" dirty="0" smtClean="0">
                <a:solidFill>
                  <a:schemeClr val="tx1"/>
                </a:solidFill>
              </a:rPr>
              <a:t>analyze </a:t>
            </a:r>
            <a:r>
              <a:rPr lang="en-US" sz="1400" b="1" dirty="0">
                <a:solidFill>
                  <a:schemeClr val="tx1"/>
                </a:solidFill>
              </a:rPr>
              <a:t>the legal background in the various partner countries. </a:t>
            </a:r>
            <a:endParaRPr lang="en-US" sz="1400" b="1" dirty="0" smtClean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2/ The </a:t>
            </a:r>
            <a:r>
              <a:rPr lang="en-US" sz="1400" b="1" dirty="0">
                <a:solidFill>
                  <a:schemeClr val="tx1"/>
                </a:solidFill>
              </a:rPr>
              <a:t>results of this process will be provided for the learning groups in each country.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3/ Cooperation of heterogeneous national teams </a:t>
            </a:r>
            <a:r>
              <a:rPr lang="en-US" sz="1400" b="1" dirty="0">
                <a:solidFill>
                  <a:schemeClr val="tx1"/>
                </a:solidFill>
              </a:rPr>
              <a:t>constituted of members of adult education or cultural </a:t>
            </a:r>
            <a:r>
              <a:rPr lang="en-US" sz="1400" b="1" dirty="0" smtClean="0">
                <a:solidFill>
                  <a:schemeClr val="tx1"/>
                </a:solidFill>
              </a:rPr>
              <a:t>institutions and </a:t>
            </a:r>
            <a:r>
              <a:rPr lang="en-US" sz="1400" b="1" dirty="0">
                <a:solidFill>
                  <a:schemeClr val="tx1"/>
                </a:solidFill>
              </a:rPr>
              <a:t>refugee relief </a:t>
            </a:r>
            <a:r>
              <a:rPr lang="en-US" sz="1400" b="1" dirty="0" err="1" smtClean="0">
                <a:solidFill>
                  <a:schemeClr val="tx1"/>
                </a:solidFill>
              </a:rPr>
              <a:t>organisations</a:t>
            </a:r>
            <a:r>
              <a:rPr lang="en-US" sz="1400" b="1" dirty="0" smtClean="0">
                <a:solidFill>
                  <a:schemeClr val="tx1"/>
                </a:solidFill>
              </a:rPr>
              <a:t>;</a:t>
            </a: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4/ Project </a:t>
            </a:r>
            <a:r>
              <a:rPr lang="en-US" sz="1400" b="1" dirty="0">
                <a:solidFill>
                  <a:schemeClr val="tx1"/>
                </a:solidFill>
              </a:rPr>
              <a:t>participants will be introduced into the method of biographical interviewing with due regard to the sensitive and vulnerable situation of asylum seekers.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 smtClean="0">
                <a:solidFill>
                  <a:schemeClr val="tx1"/>
                </a:solidFill>
              </a:rPr>
              <a:t>5/ At </a:t>
            </a:r>
            <a:r>
              <a:rPr lang="en-US" sz="1400" b="1" dirty="0">
                <a:solidFill>
                  <a:schemeClr val="tx1"/>
                </a:solidFill>
              </a:rPr>
              <a:t>each partner institution one or more biographical interviews with asylum seekers will be conducted (by the learners), focusing on the experiences in the host country and the respective legal situation; documentation on video</a:t>
            </a:r>
            <a:r>
              <a:rPr lang="en-US" sz="1400" b="1" dirty="0" smtClean="0">
                <a:solidFill>
                  <a:schemeClr val="tx1"/>
                </a:solidFill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6</a:t>
            </a:r>
            <a:r>
              <a:rPr lang="en-US" sz="1400" b="1" dirty="0" smtClean="0">
                <a:solidFill>
                  <a:schemeClr val="tx1"/>
                </a:solidFill>
              </a:rPr>
              <a:t>/ </a:t>
            </a:r>
            <a:r>
              <a:rPr lang="en-US" sz="1400" b="1" dirty="0">
                <a:solidFill>
                  <a:schemeClr val="tx1"/>
                </a:solidFill>
              </a:rPr>
              <a:t>A video documentary about the biographical interviews and the discussion panels will be produced and publicly presented.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7</a:t>
            </a:r>
            <a:r>
              <a:rPr lang="en-US" sz="1400" b="1" dirty="0" smtClean="0">
                <a:solidFill>
                  <a:schemeClr val="tx1"/>
                </a:solidFill>
              </a:rPr>
              <a:t>/ Discussion </a:t>
            </a:r>
            <a:r>
              <a:rPr lang="en-US" sz="1400" b="1" dirty="0">
                <a:solidFill>
                  <a:schemeClr val="tx1"/>
                </a:solidFill>
              </a:rPr>
              <a:t>panels with local/regional politicians will be </a:t>
            </a:r>
            <a:r>
              <a:rPr lang="en-US" sz="1400" b="1" dirty="0" err="1">
                <a:solidFill>
                  <a:schemeClr val="tx1"/>
                </a:solidFill>
              </a:rPr>
              <a:t>organised</a:t>
            </a:r>
            <a:r>
              <a:rPr lang="en-US" sz="1400" b="1" dirty="0">
                <a:solidFill>
                  <a:schemeClr val="tx1"/>
                </a:solidFill>
              </a:rPr>
              <a:t>, with participation of asylum seekers, adult learners, the public, the press.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400" b="1" dirty="0">
                <a:solidFill>
                  <a:schemeClr val="tx1"/>
                </a:solidFill>
              </a:rPr>
              <a:t>8</a:t>
            </a:r>
            <a:r>
              <a:rPr lang="en-US" sz="1400" b="1" dirty="0" smtClean="0">
                <a:solidFill>
                  <a:schemeClr val="tx1"/>
                </a:solidFill>
              </a:rPr>
              <a:t>/ The whole learning process will be periodically evaluated and published via social media and the website.</a:t>
            </a:r>
            <a:endParaRPr lang="en-US" sz="1400" b="1" dirty="0">
              <a:solidFill>
                <a:schemeClr val="tx1"/>
              </a:solidFill>
            </a:endParaRPr>
          </a:p>
          <a:p>
            <a:pPr marL="0" indent="0">
              <a:spcAft>
                <a:spcPts val="600"/>
              </a:spcAft>
              <a:buNone/>
            </a:pPr>
            <a:endParaRPr lang="de-AT" sz="1400" b="1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755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>
                <a:latin typeface="Calibri" panose="020F0502020204030204" pitchFamily="34" charset="0"/>
              </a:rPr>
              <a:t>Meetings </a:t>
            </a:r>
            <a:r>
              <a:rPr lang="de-DE" sz="3200" dirty="0" smtClean="0">
                <a:latin typeface="Calibri" panose="020F0502020204030204" pitchFamily="34" charset="0"/>
              </a:rPr>
              <a:t>(</a:t>
            </a:r>
            <a:r>
              <a:rPr lang="de-DE" sz="3200" dirty="0" err="1" smtClean="0">
                <a:latin typeface="Calibri" panose="020F0502020204030204" pitchFamily="34" charset="0"/>
              </a:rPr>
              <a:t>according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to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the</a:t>
            </a:r>
            <a:r>
              <a:rPr lang="de-DE" sz="3200" dirty="0" smtClean="0">
                <a:latin typeface="Calibri" panose="020F0502020204030204" pitchFamily="34" charset="0"/>
              </a:rPr>
              <a:t> </a:t>
            </a:r>
            <a:r>
              <a:rPr lang="de-DE" sz="3200" dirty="0" err="1" smtClean="0">
                <a:latin typeface="Calibri" panose="020F0502020204030204" pitchFamily="34" charset="0"/>
              </a:rPr>
              <a:t>application</a:t>
            </a:r>
            <a:r>
              <a:rPr lang="de-DE" sz="3200" dirty="0" smtClean="0">
                <a:latin typeface="Calibri" panose="020F0502020204030204" pitchFamily="34" charset="0"/>
              </a:rPr>
              <a:t>)</a:t>
            </a:r>
            <a:endParaRPr lang="de-AT" sz="32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99592" y="1600200"/>
            <a:ext cx="7632848" cy="4525963"/>
          </a:xfrm>
        </p:spPr>
        <p:txBody>
          <a:bodyPr>
            <a:noAutofit/>
          </a:bodyPr>
          <a:lstStyle/>
          <a:p>
            <a:endParaRPr lang="de-DE" sz="1200" dirty="0" smtClean="0"/>
          </a:p>
          <a:p>
            <a:pPr marL="0" indent="0">
              <a:buNone/>
            </a:pPr>
            <a:endParaRPr lang="de-DE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1st 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meeting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: 	November 2013 	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Prague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/ CZ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2nd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meeting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:	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24-27 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April 2014 	Malta </a:t>
            </a:r>
            <a:r>
              <a:rPr lang="de-DE" dirty="0">
                <a:solidFill>
                  <a:schemeClr val="tx1"/>
                </a:solidFill>
                <a:latin typeface="Calibri" panose="020F0502020204030204" pitchFamily="34" charset="0"/>
              </a:rPr>
              <a:t>/ 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MT 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3rd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meeting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: 	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18-21 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September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14	Norrköping / SE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4th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meeting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: 	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19-22 </a:t>
            </a:r>
            <a:r>
              <a:rPr lang="cs-CZ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March</a:t>
            </a:r>
            <a:r>
              <a:rPr lang="cs-CZ" dirty="0" smtClean="0">
                <a:solidFill>
                  <a:schemeClr val="tx1"/>
                </a:solidFill>
                <a:latin typeface="Calibri" panose="020F0502020204030204" pitchFamily="34" charset="0"/>
              </a:rPr>
              <a:t> 2015	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Catania / IT</a:t>
            </a:r>
          </a:p>
          <a:p>
            <a:pPr marL="0" indent="0">
              <a:buNone/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5th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meeting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: 	28-31 May 2015	Vienna / AT</a:t>
            </a:r>
            <a:endParaRPr lang="de-AT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710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68760"/>
          </a:xfrm>
        </p:spPr>
        <p:txBody>
          <a:bodyPr/>
          <a:lstStyle/>
          <a:p>
            <a:r>
              <a:rPr lang="de-DE" sz="4400" dirty="0" smtClean="0">
                <a:latin typeface="Calibri" panose="020F0502020204030204" pitchFamily="34" charset="0"/>
              </a:rPr>
              <a:t>Milestones Nov 2013-June 2014</a:t>
            </a:r>
            <a:endParaRPr lang="de-AT" sz="44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196752"/>
            <a:ext cx="8435280" cy="518457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1</a:t>
            </a:r>
            <a:r>
              <a:rPr lang="en-US" sz="1700" b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st</a:t>
            </a: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Meeting in Prague</a:t>
            </a:r>
            <a:endParaRPr lang="en-US" sz="17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Research /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knowledge acquisition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on EU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asylum directives and national asylum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legislation</a:t>
            </a:r>
          </a:p>
          <a:p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Multipliers' training: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EU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asylum directives and national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legislation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in the partner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countries</a:t>
            </a:r>
          </a:p>
          <a:p>
            <a:pPr marL="0" indent="0"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By </a:t>
            </a:r>
            <a:r>
              <a:rPr lang="en-US" sz="1700" b="1" dirty="0">
                <a:solidFill>
                  <a:schemeClr val="tx1"/>
                </a:solidFill>
                <a:latin typeface="Calibri" panose="020F0502020204030204" pitchFamily="34" charset="0"/>
              </a:rPr>
              <a:t>December 2013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Production of a summarizing report</a:t>
            </a:r>
            <a:endParaRPr lang="en-US" sz="17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Construction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of the project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website, </a:t>
            </a:r>
            <a:r>
              <a:rPr lang="en-US" sz="17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facebook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group,  LinkedIn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Cooperation adult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education institutions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+ refugee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aid </a:t>
            </a:r>
            <a:r>
              <a:rPr lang="en-US" sz="17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organisation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established</a:t>
            </a:r>
            <a:endParaRPr lang="en-US" sz="17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By March 2014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Contact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between adult learners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+ asylum seekers established (1+1 in each country)</a:t>
            </a:r>
          </a:p>
          <a:p>
            <a:pPr marL="0" indent="0"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2</a:t>
            </a:r>
            <a:r>
              <a:rPr lang="en-US" sz="1700" b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nd</a:t>
            </a: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Meeting in Malta/ April 2014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Multipliers' training: "The biographical interview - method and experiences" (AT)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Video training (MT)</a:t>
            </a:r>
          </a:p>
          <a:p>
            <a:pPr marL="0" indent="0"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April – June 2014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interviews </a:t>
            </a:r>
            <a:r>
              <a:rPr lang="en-US" sz="1700" dirty="0">
                <a:solidFill>
                  <a:schemeClr val="tx1"/>
                </a:solidFill>
                <a:latin typeface="Calibri" panose="020F0502020204030204" pitchFamily="34" charset="0"/>
              </a:rPr>
              <a:t>with </a:t>
            </a:r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refugees and adult learners in each country, videotaped;</a:t>
            </a:r>
          </a:p>
          <a:p>
            <a:pPr marL="0" indent="0">
              <a:buNone/>
            </a:pP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3</a:t>
            </a:r>
            <a:r>
              <a:rPr lang="en-US" sz="1700" b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rd</a:t>
            </a: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Meeting in </a:t>
            </a:r>
            <a:r>
              <a:rPr lang="en-US" sz="1700" b="1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Norrköping</a:t>
            </a:r>
            <a:r>
              <a:rPr lang="en-US" sz="17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/ September 2014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Reflecting on the interview  processes and the contents of the interviews</a:t>
            </a:r>
          </a:p>
          <a:p>
            <a:r>
              <a:rPr lang="en-US" sz="17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Clarification of the editing process</a:t>
            </a:r>
            <a:endParaRPr lang="en-US" sz="1700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05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776"/>
          </a:xfrm>
        </p:spPr>
        <p:txBody>
          <a:bodyPr/>
          <a:lstStyle/>
          <a:p>
            <a:r>
              <a:rPr lang="de-DE" sz="4400" dirty="0">
                <a:latin typeface="Calibri" panose="020F0502020204030204" pitchFamily="34" charset="0"/>
              </a:rPr>
              <a:t>Milestones </a:t>
            </a:r>
            <a:r>
              <a:rPr lang="de-DE" sz="4400" dirty="0" err="1">
                <a:latin typeface="Calibri" panose="020F0502020204030204" pitchFamily="34" charset="0"/>
              </a:rPr>
              <a:t>July</a:t>
            </a:r>
            <a:r>
              <a:rPr lang="de-DE" sz="4400" dirty="0">
                <a:latin typeface="Calibri" panose="020F0502020204030204" pitchFamily="34" charset="0"/>
              </a:rPr>
              <a:t> 2014-June 2015</a:t>
            </a:r>
            <a:endParaRPr lang="de-AT" sz="44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9654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By November 2014</a:t>
            </a:r>
            <a:endParaRPr lang="en-US" sz="2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Providing of photos and press releases (downloads) on the website</a:t>
            </a:r>
          </a:p>
          <a:p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Project leaflet (downloadable from the website and printed)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Transcriptions </a:t>
            </a:r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of the interviews in all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countries</a:t>
            </a:r>
          </a:p>
          <a:p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Translation of parts of refugees' biographical narratives into English, excerpts presented on the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website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4</a:t>
            </a:r>
            <a:r>
              <a:rPr lang="en-US" sz="2900" b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</a:t>
            </a: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Meeting </a:t>
            </a:r>
            <a:r>
              <a:rPr lang="en-US" sz="2900" b="1" dirty="0">
                <a:solidFill>
                  <a:schemeClr val="tx1"/>
                </a:solidFill>
                <a:latin typeface="Calibri" panose="020F0502020204030204" pitchFamily="34" charset="0"/>
              </a:rPr>
              <a:t>in </a:t>
            </a: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Catania </a:t>
            </a: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/</a:t>
            </a:r>
            <a:r>
              <a:rPr lang="pl-PL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March</a:t>
            </a: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201</a:t>
            </a:r>
            <a:r>
              <a:rPr lang="pl-PL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  <a:endParaRPr lang="en-US" sz="2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Preparation </a:t>
            </a:r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of the discussion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panels  </a:t>
            </a:r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with relevant decision makers /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journalists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Presentation of the first video impressions</a:t>
            </a:r>
          </a:p>
          <a:p>
            <a:endParaRPr lang="en-US" sz="16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By March 2015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Discussion </a:t>
            </a:r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panels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with </a:t>
            </a:r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relevant decision makers / journalists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in </a:t>
            </a:r>
            <a:r>
              <a:rPr lang="en-US" sz="2900" dirty="0">
                <a:solidFill>
                  <a:schemeClr val="tx1"/>
                </a:solidFill>
                <a:latin typeface="Calibri" panose="020F0502020204030204" pitchFamily="34" charset="0"/>
              </a:rPr>
              <a:t>different partner 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countries </a:t>
            </a:r>
            <a:r>
              <a:rPr lang="en-US" sz="29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realised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(videotaped?)</a:t>
            </a:r>
          </a:p>
          <a:p>
            <a:r>
              <a:rPr lang="en-US" sz="29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Finalisation</a:t>
            </a:r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of the video documentary, subtitles, postproduction</a:t>
            </a:r>
          </a:p>
          <a:p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5</a:t>
            </a:r>
            <a:r>
              <a:rPr lang="en-US" sz="2900" b="1" baseline="300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</a:t>
            </a:r>
            <a:r>
              <a:rPr lang="en-US" sz="2900" b="1" dirty="0" smtClean="0">
                <a:solidFill>
                  <a:schemeClr val="tx1"/>
                </a:solidFill>
                <a:latin typeface="Calibri" panose="020F0502020204030204" pitchFamily="34" charset="0"/>
              </a:rPr>
              <a:t> Meeting in Vienna</a:t>
            </a:r>
            <a:endParaRPr lang="en-US" sz="2900" b="1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Final discussion panel, presentation of the documentary</a:t>
            </a:r>
            <a:endParaRPr lang="en-US" sz="29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Final evaluation of the project</a:t>
            </a:r>
          </a:p>
          <a:p>
            <a:r>
              <a:rPr lang="en-US" sz="29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Preparation of the final report</a:t>
            </a:r>
            <a:endParaRPr lang="en-US" sz="29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de-AT" dirty="0">
              <a:solidFill>
                <a:schemeClr val="tx1"/>
              </a:solidFill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4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de-DE" sz="4000" dirty="0" err="1" smtClean="0">
                <a:latin typeface="Calibri" panose="020F0502020204030204" pitchFamily="34" charset="0"/>
              </a:rPr>
              <a:t>Responsibilities</a:t>
            </a:r>
            <a:endParaRPr lang="de-AT" sz="40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1560" y="980728"/>
            <a:ext cx="7992888" cy="5256584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AT: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Project coordination,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supervising teambuilding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process;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documentation of the project progress on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website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;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conception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&amp;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production of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a video documentary, cooperation with a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publisher;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workshop on biographical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work;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editing of a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comparative summary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of the research results of all partners; 5th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meeting/Vienna</a:t>
            </a:r>
            <a:r>
              <a:rPr lang="cs-CZ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, Logo 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MT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: </a:t>
            </a:r>
            <a:r>
              <a:rPr lang="en-US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Conceptualising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&amp;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producing the video documentary in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coop. with AT;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administration of the website; 2nd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meeting/Malta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PL: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Concept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and wording for press releases and project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leaflet; </a:t>
            </a:r>
            <a:r>
              <a:rPr lang="pl-PL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titel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of the wideo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CZ: </a:t>
            </a:r>
            <a:r>
              <a:rPr lang="cs-CZ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Updating</a:t>
            </a:r>
            <a:r>
              <a:rPr lang="cs-CZ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project website; responsible for communicating the project and its results via social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media; 1st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meeting/Prague.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IT: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Workshops on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civic education and democratic participation in adult education;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conceptualization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of a common transnational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PR and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dissemination strategy;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4th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meeting/Catania;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DE: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</a:t>
            </a:r>
            <a:r>
              <a:rPr lang="pl-PL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r</a:t>
            </a:r>
            <a:r>
              <a:rPr lang="en-US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ansnational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comparative research on accessibility of Integration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agreements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by EU citizens/ workshops on the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topic </a:t>
            </a:r>
            <a:endParaRPr lang="en-US" sz="1600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SE: Workshops on intercultural competencies and </a:t>
            </a:r>
            <a:r>
              <a:rPr lang="en-US" sz="1600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antirassisme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;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conception and layout of the leaflet (available for download on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the website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), 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3rd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</a:rPr>
              <a:t>meeting/</a:t>
            </a:r>
            <a:r>
              <a:rPr lang="en-US" sz="1600" dirty="0" err="1">
                <a:solidFill>
                  <a:schemeClr val="tx1"/>
                </a:solidFill>
                <a:latin typeface="Calibri" panose="020F0502020204030204" pitchFamily="34" charset="0"/>
              </a:rPr>
              <a:t>Norrköping</a:t>
            </a: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.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1600" dirty="0" smtClean="0">
                <a:solidFill>
                  <a:schemeClr val="tx1"/>
                </a:solidFill>
                <a:latin typeface="Calibri" panose="020F0502020204030204" pitchFamily="34" charset="0"/>
              </a:rPr>
              <a:t>All partners: interviewing, translation and publishing of interview extracts, discussion panels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18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>
                <a:latin typeface="Calibri" panose="020F0502020204030204" pitchFamily="34" charset="0"/>
              </a:rPr>
              <a:t>After </a:t>
            </a:r>
            <a:r>
              <a:rPr lang="de-DE" sz="4800" dirty="0" err="1" smtClean="0">
                <a:latin typeface="Calibri" panose="020F0502020204030204" pitchFamily="34" charset="0"/>
              </a:rPr>
              <a:t>the</a:t>
            </a:r>
            <a:r>
              <a:rPr lang="de-DE" sz="4800" dirty="0" smtClean="0">
                <a:latin typeface="Calibri" panose="020F0502020204030204" pitchFamily="34" charset="0"/>
              </a:rPr>
              <a:t> 1</a:t>
            </a:r>
            <a:r>
              <a:rPr lang="de-DE" sz="4800" baseline="30000" dirty="0" smtClean="0">
                <a:latin typeface="Calibri" panose="020F0502020204030204" pitchFamily="34" charset="0"/>
              </a:rPr>
              <a:t>st</a:t>
            </a:r>
            <a:r>
              <a:rPr lang="de-DE" sz="4800" dirty="0" smtClean="0">
                <a:latin typeface="Calibri" panose="020F0502020204030204" pitchFamily="34" charset="0"/>
              </a:rPr>
              <a:t> Meeting:</a:t>
            </a:r>
            <a:endParaRPr lang="de-AT" sz="48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600200"/>
            <a:ext cx="6984776" cy="4525963"/>
          </a:xfrm>
        </p:spPr>
        <p:txBody>
          <a:bodyPr>
            <a:normAutofit fontScale="92500" lnSpcReduction="10000"/>
          </a:bodyPr>
          <a:lstStyle/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All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presentations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relevant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documents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will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sent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AT</a:t>
            </a: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IT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PL send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their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results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link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of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their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previous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project</a:t>
            </a: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AT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provides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a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template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complete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comparable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data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facts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asylum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legislation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practice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within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7 countries</a:t>
            </a: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AT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installs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project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website</a:t>
            </a: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Evaluation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sheets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will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analysed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by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hosts</a:t>
            </a: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DE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sends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minutes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partners</a:t>
            </a: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D738E-8962-435F-8C43-147B8DD7E819}" type="datetime1">
              <a:rPr lang="en-US" smtClean="0"/>
              <a:t>11/11/2015</a:t>
            </a:fld>
            <a:endParaRPr lang="en-US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4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z="4800" dirty="0" smtClean="0">
                <a:latin typeface="Calibri" panose="020F0502020204030204" pitchFamily="34" charset="0"/>
              </a:rPr>
              <a:t>After </a:t>
            </a:r>
            <a:r>
              <a:rPr lang="de-DE" sz="4800" dirty="0" err="1" smtClean="0">
                <a:latin typeface="Calibri" panose="020F0502020204030204" pitchFamily="34" charset="0"/>
              </a:rPr>
              <a:t>each</a:t>
            </a:r>
            <a:r>
              <a:rPr lang="de-DE" sz="4800" dirty="0" smtClean="0">
                <a:latin typeface="Calibri" panose="020F0502020204030204" pitchFamily="34" charset="0"/>
              </a:rPr>
              <a:t> Meeting:</a:t>
            </a:r>
            <a:endParaRPr lang="de-AT" sz="4800" dirty="0">
              <a:latin typeface="Calibri" panose="020F0502020204030204" pitchFamily="34" charset="0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971600" y="1600200"/>
            <a:ext cx="6984776" cy="452596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All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presentations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and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relevant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documents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will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sent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partners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by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authors</a:t>
            </a: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AT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actualises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project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website</a:t>
            </a: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Hosts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analyse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evaluation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sheets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Hosts send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minutes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to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all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partners</a:t>
            </a: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Partners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provide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2-3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fotos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website</a:t>
            </a:r>
            <a:endParaRPr lang="de-DE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Partners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provide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newspaper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articles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about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our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project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for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the</a:t>
            </a:r>
            <a:r>
              <a:rPr lang="de-DE" dirty="0" smtClean="0">
                <a:solidFill>
                  <a:schemeClr val="tx1"/>
                </a:solidFill>
                <a:latin typeface="Calibri" panose="020F0502020204030204" pitchFamily="34" charset="0"/>
              </a:rPr>
              <a:t> </a:t>
            </a:r>
            <a:r>
              <a:rPr lang="de-DE" dirty="0" err="1" smtClean="0">
                <a:solidFill>
                  <a:schemeClr val="tx1"/>
                </a:solidFill>
                <a:latin typeface="Calibri" panose="020F0502020204030204" pitchFamily="34" charset="0"/>
              </a:rPr>
              <a:t>website</a:t>
            </a:r>
            <a:endParaRPr lang="de-DE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pPr>
              <a:spcAft>
                <a:spcPts val="1200"/>
              </a:spcAft>
            </a:pPr>
            <a:endParaRPr lang="de-DE" dirty="0">
              <a:solidFill>
                <a:schemeClr val="tx1"/>
              </a:solidFill>
            </a:endParaRPr>
          </a:p>
          <a:p>
            <a:pPr>
              <a:spcAft>
                <a:spcPts val="1200"/>
              </a:spcAft>
            </a:pPr>
            <a:endParaRPr lang="de-DE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LUTA 2013-2015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B540C-44DA-4F69-89C9-7C84606640D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60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30</TotalTime>
  <Words>972</Words>
  <Application>Microsoft Office PowerPoint</Application>
  <PresentationFormat>Pokaz na ekranie (4:3)</PresentationFormat>
  <Paragraphs>123</Paragraphs>
  <Slides>9</Slides>
  <Notes>9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Courier New</vt:lpstr>
      <vt:lpstr>Palatino Linotype</vt:lpstr>
      <vt:lpstr>Executive</vt:lpstr>
      <vt:lpstr>&lt;LUTA&gt; Learn-Understand-Trust-Act  Civil Education on Asylum Policy  in Europe</vt:lpstr>
      <vt:lpstr>LUTA Products</vt:lpstr>
      <vt:lpstr>LUTA Objectives</vt:lpstr>
      <vt:lpstr>Meetings (according to the application)</vt:lpstr>
      <vt:lpstr>Milestones Nov 2013-June 2014</vt:lpstr>
      <vt:lpstr>Milestones July 2014-June 2015</vt:lpstr>
      <vt:lpstr>Responsibilities</vt:lpstr>
      <vt:lpstr>After the 1st Meeting:</vt:lpstr>
      <vt:lpstr>After each Meeting: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LUTA Learn-Understand-Trust-Act  Civil Education on Asylum Policy  in Europe</dc:title>
  <dc:creator>Angelika Brechelmacher</dc:creator>
  <cp:lastModifiedBy>Maria Goldstein</cp:lastModifiedBy>
  <cp:revision>66</cp:revision>
  <cp:lastPrinted>2013-11-18T22:15:10Z</cp:lastPrinted>
  <dcterms:created xsi:type="dcterms:W3CDTF">2013-10-30T21:45:18Z</dcterms:created>
  <dcterms:modified xsi:type="dcterms:W3CDTF">2015-11-11T14:50:16Z</dcterms:modified>
</cp:coreProperties>
</file>